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4A59"/>
    <a:srgbClr val="1E2958"/>
    <a:srgbClr val="6CA8EA"/>
    <a:srgbClr val="0E3662"/>
    <a:srgbClr val="0C2E54"/>
    <a:srgbClr val="195FAB"/>
    <a:srgbClr val="A50021"/>
    <a:srgbClr val="1D6FC9"/>
    <a:srgbClr val="FF7C80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vi-VN"/>
              <a:t>Iskustvo doživljenog nasilja među djecom putem</a:t>
            </a:r>
            <a:r>
              <a:rPr lang="hr-HR"/>
              <a:t> </a:t>
            </a:r>
            <a:r>
              <a:rPr lang="vi-VN"/>
              <a:t> interneta:</a:t>
            </a:r>
            <a:r>
              <a:rPr lang="hr-HR"/>
              <a:t>                                        </a:t>
            </a:r>
            <a:endParaRPr lang="vi-VN"/>
          </a:p>
        </c:rich>
      </c:tx>
      <c:layout>
        <c:manualLayout>
          <c:xMode val="edge"/>
          <c:yMode val="edge"/>
          <c:x val="0.11607973310587162"/>
          <c:y val="1.1550088580994313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Iskustvo doživljenog nasilja među djecom putem interneta:</c:v>
                </c:pt>
              </c:strCache>
            </c:strRef>
          </c:tx>
          <c:dPt>
            <c:idx val="0"/>
            <c:bubble3D val="0"/>
            <c:spPr>
              <a:solidFill>
                <a:srgbClr val="1D6FC9"/>
              </a:solidFill>
            </c:spPr>
          </c:dPt>
          <c:dPt>
            <c:idx val="1"/>
            <c:bubble3D val="0"/>
            <c:spPr>
              <a:solidFill>
                <a:srgbClr val="A50021"/>
              </a:solidFill>
            </c:spPr>
          </c:dPt>
          <c:dPt>
            <c:idx val="2"/>
            <c:bubble3D val="0"/>
            <c:spPr>
              <a:solidFill>
                <a:srgbClr val="2B4A59"/>
              </a:solidFill>
            </c:spPr>
          </c:dPt>
          <c:dPt>
            <c:idx val="3"/>
            <c:bubble3D val="0"/>
            <c:spPr>
              <a:solidFill>
                <a:srgbClr val="1E2958"/>
              </a:solidFill>
            </c:spPr>
          </c:dPt>
          <c:cat>
            <c:strRef>
              <c:f>List1!$A$2:$A$5</c:f>
              <c:strCache>
                <c:ptCount val="4"/>
                <c:pt idx="0">
                  <c:v>Netko se predstavljao kao ja i pisao u moje ime</c:v>
                </c:pt>
                <c:pt idx="1">
                  <c:v>Netko je inzistirao na susretu uživo</c:v>
                </c:pt>
                <c:pt idx="2">
                  <c:v>Netko je pisao i objavljivao tajne ili neistine o meni</c:v>
                </c:pt>
                <c:pt idx="3">
                  <c:v>Netko je stavljao moje slike te ih popratio neugodnim komentarima</c:v>
                </c:pt>
              </c:strCache>
            </c:strRef>
          </c:cat>
          <c:val>
            <c:numRef>
              <c:f>List1!$B$2:$B$5</c:f>
              <c:numCache>
                <c:formatCode>0%</c:formatCode>
                <c:ptCount val="4"/>
                <c:pt idx="0">
                  <c:v>0.2</c:v>
                </c:pt>
                <c:pt idx="1">
                  <c:v>0.18000000000000022</c:v>
                </c:pt>
                <c:pt idx="2">
                  <c:v>0.15000000000000022</c:v>
                </c:pt>
                <c:pt idx="3">
                  <c:v>5.0000000000000079E-2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B8971-AD11-41FC-893B-C318610DDC78}" type="datetimeFigureOut">
              <a:rPr lang="hr-HR" smtClean="0"/>
              <a:pPr/>
              <a:t>9.2.2015.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F477-85BA-4C13-A61C-AC8E69F1D3A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B8971-AD11-41FC-893B-C318610DDC78}" type="datetimeFigureOut">
              <a:rPr lang="hr-HR" smtClean="0"/>
              <a:pPr/>
              <a:t>9.2.2015.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F477-85BA-4C13-A61C-AC8E69F1D3A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B8971-AD11-41FC-893B-C318610DDC78}" type="datetimeFigureOut">
              <a:rPr lang="hr-HR" smtClean="0"/>
              <a:pPr/>
              <a:t>9.2.2015.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F477-85BA-4C13-A61C-AC8E69F1D3A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B8971-AD11-41FC-893B-C318610DDC78}" type="datetimeFigureOut">
              <a:rPr lang="hr-HR" smtClean="0"/>
              <a:pPr/>
              <a:t>9.2.2015.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F477-85BA-4C13-A61C-AC8E69F1D3A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B8971-AD11-41FC-893B-C318610DDC78}" type="datetimeFigureOut">
              <a:rPr lang="hr-HR" smtClean="0"/>
              <a:pPr/>
              <a:t>9.2.2015.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F477-85BA-4C13-A61C-AC8E69F1D3A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B8971-AD11-41FC-893B-C318610DDC78}" type="datetimeFigureOut">
              <a:rPr lang="hr-HR" smtClean="0"/>
              <a:pPr/>
              <a:t>9.2.2015.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F477-85BA-4C13-A61C-AC8E69F1D3A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B8971-AD11-41FC-893B-C318610DDC78}" type="datetimeFigureOut">
              <a:rPr lang="hr-HR" smtClean="0"/>
              <a:pPr/>
              <a:t>9.2.2015.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F477-85BA-4C13-A61C-AC8E69F1D3A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B8971-AD11-41FC-893B-C318610DDC78}" type="datetimeFigureOut">
              <a:rPr lang="hr-HR" smtClean="0"/>
              <a:pPr/>
              <a:t>9.2.2015.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F477-85BA-4C13-A61C-AC8E69F1D3A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B8971-AD11-41FC-893B-C318610DDC78}" type="datetimeFigureOut">
              <a:rPr lang="hr-HR" smtClean="0"/>
              <a:pPr/>
              <a:t>9.2.2015.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F477-85BA-4C13-A61C-AC8E69F1D3A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B8971-AD11-41FC-893B-C318610DDC78}" type="datetimeFigureOut">
              <a:rPr lang="hr-HR" smtClean="0"/>
              <a:pPr/>
              <a:t>9.2.2015.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F477-85BA-4C13-A61C-AC8E69F1D3A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B8971-AD11-41FC-893B-C318610DDC78}" type="datetimeFigureOut">
              <a:rPr lang="hr-HR" smtClean="0"/>
              <a:pPr/>
              <a:t>9.2.2015.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F477-85BA-4C13-A61C-AC8E69F1D3A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D6FC9">
            <a:alpha val="7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B8971-AD11-41FC-893B-C318610DDC78}" type="datetimeFigureOut">
              <a:rPr lang="hr-HR" smtClean="0"/>
              <a:pPr/>
              <a:t>9.2.2015.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6F477-85BA-4C13-A61C-AC8E69F1D3A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Rafy\AppData\Local\Microsoft\Windows\Temporary Internet Files\Content.IE5\A2LMO6YS\INTERNET-for-web[1].jpg"/>
          <p:cNvPicPr>
            <a:picLocks noChangeAspect="1" noChangeArrowheads="1"/>
          </p:cNvPicPr>
          <p:nvPr/>
        </p:nvPicPr>
        <p:blipFill>
          <a:blip r:embed="rId2" cstate="print">
            <a:lum bright="-10000" contrast="40000"/>
          </a:blip>
          <a:srcRect/>
          <a:stretch>
            <a:fillRect/>
          </a:stretch>
        </p:blipFill>
        <p:spPr bwMode="auto">
          <a:xfrm>
            <a:off x="1979712" y="1628800"/>
            <a:ext cx="5080000" cy="3321050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8640960" cy="1800200"/>
          </a:xfrm>
        </p:spPr>
        <p:txBody>
          <a:bodyPr>
            <a:normAutofit/>
          </a:bodyPr>
          <a:lstStyle/>
          <a:p>
            <a:r>
              <a:rPr lang="hr-HR" sz="399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thnocentric" pitchFamily="2" charset="0"/>
              </a:rPr>
              <a:t>Nasilje</a:t>
            </a:r>
            <a:r>
              <a:rPr lang="hr-HR" sz="39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thnocentric" pitchFamily="2" charset="0"/>
              </a:rPr>
              <a:t> na internetu</a:t>
            </a:r>
            <a:endParaRPr lang="hr-HR" sz="39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thnocentric" pitchFamily="2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95536" y="5085184"/>
            <a:ext cx="8352928" cy="2016224"/>
          </a:xfrm>
        </p:spPr>
        <p:txBody>
          <a:bodyPr>
            <a:normAutofit/>
          </a:bodyPr>
          <a:lstStyle/>
          <a:p>
            <a:r>
              <a:rPr lang="hr-HR" b="1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gency FB" pitchFamily="34" charset="0"/>
              </a:rPr>
              <a:t>Pri korištenju interneta, uz sve njegove dobre i korisne strane, su prisutne i neke opasnosti.</a:t>
            </a:r>
            <a:endParaRPr lang="hr-HR" b="1" spc="300" dirty="0">
              <a:solidFill>
                <a:schemeClr val="tx1">
                  <a:lumMod val="75000"/>
                  <a:lumOff val="25000"/>
                </a:schemeClr>
              </a:solidFill>
              <a:latin typeface="Agency FB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116632"/>
            <a:ext cx="4355976" cy="562074"/>
          </a:xfr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hr-HR" sz="2800" i="1" dirty="0" smtClean="0"/>
              <a:t>Što je nasilje na internetu?</a:t>
            </a:r>
            <a:endParaRPr lang="hr-HR" sz="2800" i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vi-VN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Nasilje preko interneta</a:t>
            </a:r>
            <a:r>
              <a:rPr lang="hr-HR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  <a:r>
              <a:rPr lang="hr-HR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je </a:t>
            </a:r>
            <a:r>
              <a:rPr lang="vi-VN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pojam za svaku komunikacijsku aktivnost </a:t>
            </a:r>
            <a:r>
              <a:rPr lang="hr-HR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računalnom</a:t>
            </a:r>
            <a:r>
              <a:rPr lang="vi-VN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tehnologijom koja se može smatrati štetnom </a:t>
            </a:r>
            <a:r>
              <a:rPr lang="hr-HR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hr-HR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  <a:r>
              <a:rPr lang="hr-HR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pojedinca.</a:t>
            </a:r>
            <a:br>
              <a:rPr lang="hr-HR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hr-HR" sz="30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vi-VN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Tim oblikom nasilja među vršnjacima obuhvaćene su situacije kad je </a:t>
            </a:r>
            <a:r>
              <a:rPr lang="hr-HR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osoba</a:t>
            </a:r>
            <a:r>
              <a:rPr lang="hr-HR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imes New Roman" pitchFamily="18" charset="0"/>
              </a:rPr>
              <a:t> </a:t>
            </a:r>
            <a:r>
              <a:rPr lang="vi-VN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imes New Roman" pitchFamily="18" charset="0"/>
              </a:rPr>
              <a:t>izložen</a:t>
            </a:r>
            <a:r>
              <a:rPr lang="hr-HR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imes New Roman" pitchFamily="18" charset="0"/>
              </a:rPr>
              <a:t>a</a:t>
            </a:r>
            <a:r>
              <a:rPr lang="vi-VN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imes New Roman" pitchFamily="18" charset="0"/>
              </a:rPr>
              <a:t> napadu drug</a:t>
            </a:r>
            <a:r>
              <a:rPr lang="hr-HR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imes New Roman" pitchFamily="18" charset="0"/>
              </a:rPr>
              <a:t>e </a:t>
            </a:r>
            <a:r>
              <a:rPr lang="hr-HR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osobe ili </a:t>
            </a:r>
            <a:r>
              <a:rPr lang="vi-VN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imes New Roman" pitchFamily="18" charset="0"/>
              </a:rPr>
              <a:t>grupe </a:t>
            </a:r>
            <a:r>
              <a:rPr lang="hr-HR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osoba</a:t>
            </a:r>
            <a:r>
              <a:rPr lang="vi-VN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imes New Roman" pitchFamily="18" charset="0"/>
              </a:rPr>
              <a:t> </a:t>
            </a:r>
            <a:r>
              <a:rPr lang="vi-VN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putem interneta</a:t>
            </a:r>
            <a:r>
              <a:rPr lang="hr-HR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.</a:t>
            </a:r>
            <a:endParaRPr lang="hr-HR" sz="3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kon 3"/>
          <p:cNvGraphicFramePr/>
          <p:nvPr/>
        </p:nvGraphicFramePr>
        <p:xfrm>
          <a:off x="251520" y="116632"/>
          <a:ext cx="8712968" cy="6597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category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72876" y="678061"/>
            <a:ext cx="8229600" cy="5505475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</a:pPr>
            <a:r>
              <a:rPr lang="hr-HR" sz="2800" dirty="0" smtClean="0">
                <a:latin typeface="Andalus" pitchFamily="18" charset="-78"/>
                <a:cs typeface="Andalus" pitchFamily="18" charset="-78"/>
              </a:rPr>
              <a:t>Ne objavljuj podatke o svojim prijateljima ili drugim osobama bez njihove suglasnosti jer time možeš počiniti neko od kaznenih djelo protiv privatnosti.</a:t>
            </a:r>
          </a:p>
          <a:p>
            <a:pPr>
              <a:buClr>
                <a:srgbClr val="C00000"/>
              </a:buClr>
            </a:pPr>
            <a:endParaRPr lang="hr-HR" sz="2400" dirty="0" smtClean="0">
              <a:latin typeface="Andalus" pitchFamily="18" charset="-78"/>
              <a:cs typeface="Andalus" pitchFamily="18" charset="-78"/>
            </a:endParaRPr>
          </a:p>
          <a:p>
            <a:pPr>
              <a:buClr>
                <a:srgbClr val="C00000"/>
              </a:buClr>
            </a:pPr>
            <a:r>
              <a:rPr lang="hr-HR" sz="2800" dirty="0" smtClean="0">
                <a:latin typeface="Andalus" pitchFamily="18" charset="-78"/>
                <a:cs typeface="Andalus" pitchFamily="18" charset="-78"/>
              </a:rPr>
              <a:t>Nisu svi ljudi s kojima komuniciraš pozitivni kakvima se predstavljaju. Neki nisu niti spola niti dobi koju navode, njihove profilne fotografije ne pripadaju njima. Takve osobe mogu podatke, fotografije koje objaviš ili s njima razmijeniš iskoristi protiv tebe.</a:t>
            </a:r>
            <a:endParaRPr lang="hr-HR" sz="2800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1029" name="Picture 5" descr="C:\Users\Rafy\AppData\Local\Microsoft\Windows\Temporary Internet Files\Content.IE5\RLH5WVGW\stop_cyber_bullyin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5229200"/>
            <a:ext cx="2352675" cy="895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76056" y="4221088"/>
            <a:ext cx="3096344" cy="154503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r-HR" dirty="0" err="1" smtClean="0"/>
              <a:t>By</a:t>
            </a:r>
            <a:r>
              <a:rPr lang="hr-HR" dirty="0" smtClean="0"/>
              <a:t>:</a:t>
            </a:r>
          </a:p>
          <a:p>
            <a:pPr>
              <a:buNone/>
            </a:pPr>
            <a:r>
              <a:rPr lang="hr-HR" dirty="0" smtClean="0"/>
              <a:t>•Klara </a:t>
            </a:r>
            <a:r>
              <a:rPr lang="hr-HR" dirty="0" err="1" smtClean="0"/>
              <a:t>Brkiš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•Rafaela Čavlina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128</Words>
  <Application>Microsoft Office PowerPoint</Application>
  <PresentationFormat>Prikaz na zaslonu (4:3)</PresentationFormat>
  <Paragraphs>12</Paragraphs>
  <Slides>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12" baseType="lpstr">
      <vt:lpstr>Agency FB</vt:lpstr>
      <vt:lpstr>Andalus</vt:lpstr>
      <vt:lpstr>Arial</vt:lpstr>
      <vt:lpstr>Calibri</vt:lpstr>
      <vt:lpstr>Ethnocentric</vt:lpstr>
      <vt:lpstr>Times New Roman</vt:lpstr>
      <vt:lpstr>Office tema</vt:lpstr>
      <vt:lpstr>Nasilje na internetu</vt:lpstr>
      <vt:lpstr>Što je nasilje na internetu?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Nasilje na internetu</dc:title>
  <dc:creator>Rafy</dc:creator>
  <cp:lastModifiedBy>Laptop</cp:lastModifiedBy>
  <cp:revision>31</cp:revision>
  <dcterms:created xsi:type="dcterms:W3CDTF">2015-02-07T12:03:23Z</dcterms:created>
  <dcterms:modified xsi:type="dcterms:W3CDTF">2015-02-09T20:59:58Z</dcterms:modified>
</cp:coreProperties>
</file>